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5" r:id="rId2"/>
    <p:sldId id="421" r:id="rId3"/>
    <p:sldId id="444" r:id="rId4"/>
    <p:sldId id="445" r:id="rId5"/>
    <p:sldId id="461" r:id="rId6"/>
    <p:sldId id="465" r:id="rId7"/>
    <p:sldId id="458" r:id="rId8"/>
    <p:sldId id="462" r:id="rId9"/>
    <p:sldId id="451" r:id="rId10"/>
    <p:sldId id="446" r:id="rId11"/>
    <p:sldId id="454" r:id="rId12"/>
    <p:sldId id="441" r:id="rId13"/>
    <p:sldId id="459" r:id="rId14"/>
    <p:sldId id="460" r:id="rId15"/>
    <p:sldId id="455" r:id="rId16"/>
    <p:sldId id="463" r:id="rId17"/>
    <p:sldId id="457" r:id="rId18"/>
    <p:sldId id="45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0B10CE5-6882-2DE7-9902-BAC4E601EA9A}" name="Ramtin Gharleghi" initials="RG" userId="S::z5190098@ad.unsw.edu.au::2d9e2e9d-6010-4e5a-81fc-9c56bfbf9f7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2"/>
    <p:restoredTop sz="93175" autoAdjust="0"/>
  </p:normalViewPr>
  <p:slideViewPr>
    <p:cSldViewPr snapToGrid="0">
      <p:cViewPr varScale="1">
        <p:scale>
          <a:sx n="103" d="100"/>
          <a:sy n="10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4FCFEB-8D6C-C3C9-0E3B-0D626B8D4C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318B1-E95B-2162-25FC-6A643F492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2CE1B-BB9F-45A9-BACC-98FF3D2D4F2E}" type="datetimeFigureOut">
              <a:rPr lang="en-AU" smtClean="0"/>
              <a:t>7/08/2025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33E35-C80A-9E70-5C2C-35376FBF3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7AB53-2769-CE79-0FFA-D4B76B84D5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EF8CF-0F8A-4BD6-9CE5-A84D18797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490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A9E51-4ABD-4B03-A80E-627F14CF22A5}" type="datetimeFigureOut">
              <a:rPr lang="en-AU" smtClean="0"/>
              <a:t>7/08/2025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AD0F-5D97-4C49-B145-C57DEFFF18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8971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0809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461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A40D9-9EB0-8704-49F7-3086AE4A1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4814B8-1E35-02EE-FCEA-6D0BFDCAE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C40438-B37E-6EEB-0AB3-DF99083ED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D300F7-3E84-6624-C16D-1D0494275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7589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1079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BC7CC-BD5C-14D5-33E0-B763D8E09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1D09AA-B3F1-BC66-370C-46AFBE73C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87B7B3-6789-F9F8-14E4-3B411AE91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989CD6-0307-D6FC-C4E6-D5C471986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810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2766D-C2FA-B4DC-D77B-ECA5EBE53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03C6FF-C498-43D9-17EB-8CC5A225C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407C3D-A52E-DC95-BB73-3B2033C0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143DE3-F18B-0C4C-937F-3E1F6A947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458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E29DE-EC10-6611-7F89-48DD0FB4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CA82A4-D074-D064-689F-978639D9D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05114A-E5C2-B16E-308F-FCEA266E6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60D5D6-87C3-4276-BA02-C7EA331E42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442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1E135-810F-0D8B-E7F4-70068CDE9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C798F3-1C41-D00C-AA00-B20208A9E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4DA5A2-834B-C7E1-3C48-AEBB38AFA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EE741-F599-93BC-AACB-7A19969A5C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1808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1E54C-A47E-0186-3E35-F1B7FAA5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4E0C17-F3B8-DF54-A663-26772221A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3EDD6A-1F3B-2DCB-DE1B-597340B97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7EC383-97FD-214F-DA2E-3CAEDD2CB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85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CC69-1DB5-8B4C-E984-537775889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6AB9C-35E1-72A7-C1BD-2A68ABDF5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ADF0C-51C6-7419-3D8D-CE50A38B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C2B86-F199-D6C7-6508-0F212835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CA229-935C-8099-0E86-5ECC48D0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55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9202-C610-B140-08AE-44A7A81A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C6ED7-FC32-3714-E040-43D1C4BE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90846-30E1-0BAF-95AF-2C33ADEE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E872-C7C3-B46E-9774-8FB6415F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BA00-691F-09A6-F95B-E68F8744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5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E502C-2424-B094-C539-7DA0B74C6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53B7A-E936-2389-15BD-97911F5B1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8DFD5-019B-E5BD-82F1-29E012B3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73B12-943B-CDB8-92BA-AA488F9A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7ABB-25EC-73C5-D340-E23440DC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005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0D427A-31A8-804F-A88E-B2237F6FF8DD}"/>
              </a:ext>
            </a:extLst>
          </p:cNvPr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3919BA19-F123-3B46-B077-C952C919A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14B686-A7B8-C34E-BD3F-17AD7280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B41C51-D68E-9449-86C7-CBC06D1C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83BF01-419E-0890-7FE1-A0EF7A19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BC6101-507B-F3EE-D41C-583775C6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5946-5ABD-9B6F-9732-CD57BE24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491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5ACA8-1A29-9F40-A4E7-578A7ACF5C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5055" y="4792776"/>
            <a:ext cx="1760572" cy="184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5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EDE7-E9E0-024D-ECA2-08E54B25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D77A-76FB-85A4-F394-25213E4C8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FCDC2-DAA7-2417-8C12-59AD99F7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E4FE-3DEB-1A78-A982-79D37BE3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844F9-28BE-776B-9E9D-2D8B60BF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62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46D2-4849-55F2-9EDF-A792D2D5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F27-84A0-5427-C58F-7B0A3B7D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51D2F-4DB1-E58D-F5B2-22856EBD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4215E-C1E7-0772-7B69-C49D663C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38AE6-A79D-47C3-230B-1AC81712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0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1BEC-192D-937E-DA59-2C1E6F92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18E9-9BA1-6BDC-7D49-312A5A52B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D44C6-412A-DD4D-862D-B5E514E9B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40C3E-1460-3B32-C784-A5390B81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3E9E-91F4-68EB-3214-136D87F1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A5AB8-7D83-5F63-650F-2F42E603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849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9673-788D-CEB8-3CAB-5325857C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A4327-CB54-2F05-89B1-AE24F0436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392B2-77BB-A618-6A0F-13C2A2CD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58D8B-E275-A357-1522-80C6F2515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B81CE-9484-C3CC-76E1-DBC0AAD00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C95D1-9F2A-BFEE-8F8A-A71FEA5D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2A9D27-286A-0CD0-536E-3C31470F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3C16E-2B21-4D45-0DB5-880C81E3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152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0EBF-8DA3-0A25-1033-CC234E8A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438F8-89A1-A067-F8E9-70C1687F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13E1D-0C4A-5D32-26F9-1BCEB848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FB03E-F9B4-2433-81E1-3BD50D86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8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F21A5-757D-D6A3-9443-5A6371AF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14B1B-5FF6-8469-6441-EB5B8B69B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D0E0-0D21-6F48-935E-F6B75CC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15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A84B-7940-7822-2557-A9F64C4F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BFA02-B7AD-C565-8B71-EBFE90B14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65417-3DB2-4D8D-8200-BD30635C5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0B6C3-E111-C7CB-AC6A-CC00EF12A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C9C6B-73DF-DF29-7D8E-406889E8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FA417-731E-9727-AF6F-6D28C155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83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2BEE-A08A-4C6E-7CF0-B5E142A6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B7E99-09CB-4FCE-7697-4152BD23E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6087A-FE5D-60D9-AE0C-90223805A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C7038-77D9-3267-A27B-7B49BB1D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014C3-2621-ED8B-BAFE-7382D98E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137F-F472-9F0A-46F3-68538886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259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814D76-5DF1-A4E1-1338-B03D3642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8865-62AB-234F-36FF-19D673DE8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987-368E-CEF9-CAA0-840585717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C300B-6F01-71B4-9B2C-1056A57DE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00E20-46EB-CC1D-6BF8-548902128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21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DFF856-7F9C-9D4C-B764-1C7E4E7233C0}"/>
              </a:ext>
            </a:extLst>
          </p:cNvPr>
          <p:cNvSpPr txBox="1"/>
          <p:nvPr/>
        </p:nvSpPr>
        <p:spPr>
          <a:xfrm>
            <a:off x="340067" y="2274838"/>
            <a:ext cx="501754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4800" b="1" i="1" dirty="0"/>
              <a:t>Tree Segmentation in Aerial Forest Images</a:t>
            </a:r>
            <a:endParaRPr lang="en-US" sz="4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CC68E-A06E-1747-A719-B74DFB9FB81B}"/>
              </a:ext>
            </a:extLst>
          </p:cNvPr>
          <p:cNvSpPr txBox="1"/>
          <p:nvPr/>
        </p:nvSpPr>
        <p:spPr>
          <a:xfrm>
            <a:off x="5553995" y="2631343"/>
            <a:ext cx="663800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fontAlgn="base"/>
            <a:r>
              <a:rPr lang="en-US" sz="4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Trying To Be Better</a:t>
            </a:r>
          </a:p>
          <a:p>
            <a:pPr algn="ctr" fontAlgn="base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icheng Peng</a:t>
            </a: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z5526784</a:t>
            </a: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fontAlgn="base"/>
            <a:r>
              <a:rPr lang="en-US" altLang="zh-CN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Yichen Zhu</a:t>
            </a: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z5610836</a:t>
            </a: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fontAlgn="base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Shuo Yang(z5389396)</a:t>
            </a:r>
          </a:p>
          <a:p>
            <a:pPr algn="ctr" fontAlgn="base"/>
            <a:r>
              <a:rPr lang="en-US" sz="3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Weizhao</a:t>
            </a: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 Yuan(z5530932)</a:t>
            </a:r>
          </a:p>
          <a:p>
            <a:pPr algn="ctr" fontAlgn="base"/>
            <a:r>
              <a:rPr lang="en-US" sz="3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Xiangming</a:t>
            </a: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 Hou(z5564067)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51423A-D8E2-5CE3-315E-714403A8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27" y="12769"/>
            <a:ext cx="3411414" cy="26058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3ACACD-D361-15BC-CCB3-EA3F55C24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441" y="0"/>
            <a:ext cx="3127702" cy="260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0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Result comparison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77"/>
              <a:buChar char="Ø"/>
            </a:pPr>
            <a:r>
              <a:rPr lang="en-US" altLang="zh-CN" sz="1800" b="1" i="1" dirty="0"/>
              <a:t>Evaluation indicators</a:t>
            </a:r>
          </a:p>
          <a:p>
            <a:r>
              <a:rPr lang="en-US" altLang="zh-CN" sz="1800" b="1" dirty="0"/>
              <a:t>Main metric: </a:t>
            </a:r>
            <a:r>
              <a:rPr lang="en-US" altLang="zh-CN" sz="1800" dirty="0" err="1"/>
              <a:t>mIoU</a:t>
            </a:r>
            <a:r>
              <a:rPr lang="en-US" altLang="zh-CN" sz="1800" dirty="0"/>
              <a:t> (mean intersection-over-union)</a:t>
            </a:r>
          </a:p>
          <a:p>
            <a:r>
              <a:rPr lang="en-US" altLang="zh-CN" sz="1800" b="1" dirty="0"/>
              <a:t>Auxiliary metrics: </a:t>
            </a:r>
            <a:r>
              <a:rPr lang="en-US" altLang="zh-CN" sz="1800" dirty="0"/>
              <a:t>Precision, Recall</a:t>
            </a:r>
          </a:p>
          <a:p>
            <a:r>
              <a:rPr lang="en-US" altLang="zh-CN" sz="1800" b="1" dirty="0"/>
              <a:t>Calculation formula: </a:t>
            </a:r>
            <a:r>
              <a:rPr lang="en-US" altLang="zh-CN" sz="1800" dirty="0" err="1"/>
              <a:t>IoU</a:t>
            </a:r>
            <a:r>
              <a:rPr lang="en-US" altLang="zh-CN" sz="1800" dirty="0"/>
              <a:t> = (Intersection of Prediction ∩ Truth) / (Union of Prediction </a:t>
            </a:r>
            <a:r>
              <a:rPr lang="zh-CN" altLang="en-US" sz="1800" dirty="0"/>
              <a:t>∪</a:t>
            </a:r>
            <a:r>
              <a:rPr lang="en-US" altLang="zh-CN" sz="1800" dirty="0"/>
              <a:t> Truth)</a:t>
            </a:r>
          </a:p>
          <a:p>
            <a:endParaRPr lang="en-US" altLang="zh-CN" sz="1800" dirty="0"/>
          </a:p>
          <a:p>
            <a:pPr>
              <a:buFont typeface="Wingdings" pitchFamily="2" charset="77"/>
              <a:buChar char="Ø"/>
            </a:pPr>
            <a:r>
              <a:rPr lang="en-US" altLang="zh-CN" sz="1600" b="1" dirty="0"/>
              <a:t>Watershed &amp; </a:t>
            </a:r>
            <a:r>
              <a:rPr lang="en-US" altLang="zh-CN" sz="1600" b="1" dirty="0" err="1"/>
              <a:t>MeanShift</a:t>
            </a:r>
            <a:r>
              <a:rPr lang="en-US" altLang="zh-CN" sz="1600" b="1" dirty="0"/>
              <a:t> model(NRG)</a:t>
            </a:r>
          </a:p>
          <a:p>
            <a:pPr>
              <a:buFont typeface="Wingdings" pitchFamily="2" charset="77"/>
              <a:buChar char="Ø"/>
            </a:pPr>
            <a:endParaRPr lang="en-US" altLang="zh-CN" sz="1600" b="1" dirty="0"/>
          </a:p>
          <a:p>
            <a:pPr>
              <a:buFont typeface="Wingdings" pitchFamily="2" charset="77"/>
              <a:buChar char="Ø"/>
            </a:pPr>
            <a:endParaRPr lang="en-US" altLang="zh-CN" sz="1600" b="1" dirty="0"/>
          </a:p>
          <a:p>
            <a:pPr>
              <a:buFont typeface="Wingdings" pitchFamily="2" charset="77"/>
              <a:buChar char="Ø"/>
            </a:pPr>
            <a:endParaRPr lang="en-US" altLang="zh-CN" sz="1600" b="1" dirty="0"/>
          </a:p>
          <a:p>
            <a:pPr>
              <a:buFont typeface="Wingdings" pitchFamily="2" charset="77"/>
              <a:buChar char="Ø"/>
            </a:pPr>
            <a:r>
              <a:rPr lang="en-US" altLang="zh-CN" sz="1600" b="1" dirty="0"/>
              <a:t>Watershed &amp; </a:t>
            </a:r>
            <a:r>
              <a:rPr lang="en-US" altLang="zh-CN" sz="1600" b="1" dirty="0" err="1"/>
              <a:t>MeanShift</a:t>
            </a:r>
            <a:r>
              <a:rPr lang="en-US" altLang="zh-CN" sz="1600" b="1" dirty="0"/>
              <a:t> model(RGB)</a:t>
            </a:r>
          </a:p>
          <a:p>
            <a:pPr>
              <a:buFont typeface="Wingdings" pitchFamily="2" charset="77"/>
              <a:buChar char="Ø"/>
            </a:pPr>
            <a:endParaRPr lang="en-US" altLang="zh-CN" sz="1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635A0A-69F8-D83D-B514-5DECAD86C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117" y="3338479"/>
            <a:ext cx="4820323" cy="523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EAF5D8-3537-BE6B-543D-7190CA92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117" y="4753444"/>
            <a:ext cx="502037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8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85789-7A18-9C05-8279-64A5D081E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9129-4146-E25B-CEFA-D189CB9EF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altLang="zh-CN" dirty="0"/>
              <a:t>Result comparison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03977-AD49-AE41-7A7E-B3ED753D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034" y="1018797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77"/>
              <a:buChar char="Ø"/>
            </a:pPr>
            <a:r>
              <a:rPr lang="en-US" altLang="zh-CN" sz="1600" b="1" dirty="0"/>
              <a:t>Watershed </a:t>
            </a:r>
            <a:r>
              <a:rPr lang="en-US" altLang="zh-CN" sz="1600" b="1" dirty="0" err="1"/>
              <a:t>IoU</a:t>
            </a:r>
            <a:r>
              <a:rPr lang="en-US" altLang="zh-CN" sz="1600" b="1" dirty="0"/>
              <a:t>-NRG</a:t>
            </a:r>
          </a:p>
          <a:p>
            <a:pPr>
              <a:buFont typeface="Wingdings" pitchFamily="2" charset="77"/>
              <a:buChar char="Ø"/>
            </a:pPr>
            <a:endParaRPr lang="en-US" altLang="zh-CN" sz="1800" b="1" dirty="0"/>
          </a:p>
          <a:p>
            <a:pPr marL="0" indent="0">
              <a:buNone/>
            </a:pPr>
            <a:endParaRPr lang="en-US" altLang="zh-CN" sz="1800" b="1" dirty="0"/>
          </a:p>
          <a:p>
            <a:pPr marL="0" indent="0">
              <a:buNone/>
            </a:pPr>
            <a:endParaRPr lang="en-US" altLang="zh-CN" sz="1800" b="1" dirty="0"/>
          </a:p>
          <a:p>
            <a:pPr marL="0" indent="0">
              <a:buNone/>
            </a:pPr>
            <a:endParaRPr lang="en-US" altLang="zh-CN" sz="1800" b="1" dirty="0"/>
          </a:p>
          <a:p>
            <a:pPr marL="0" indent="0">
              <a:buNone/>
            </a:pPr>
            <a:endParaRPr lang="en-US" altLang="zh-CN" sz="1800" b="1" dirty="0"/>
          </a:p>
          <a:p>
            <a:pPr marL="0" indent="0">
              <a:buNone/>
            </a:pPr>
            <a:endParaRPr lang="en-US" altLang="zh-CN" sz="1800" b="1" dirty="0"/>
          </a:p>
          <a:p>
            <a:pPr>
              <a:buFont typeface="Wingdings" pitchFamily="2" charset="2"/>
              <a:buChar char="Ø"/>
            </a:pPr>
            <a:r>
              <a:rPr lang="en-US" altLang="zh-CN" sz="1600" b="1" dirty="0" err="1"/>
              <a:t>MeanShift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IoU</a:t>
            </a:r>
            <a:r>
              <a:rPr lang="en-US" altLang="zh-CN" sz="1600" b="1" dirty="0"/>
              <a:t>-NRG</a:t>
            </a:r>
          </a:p>
          <a:p>
            <a:pPr>
              <a:buFont typeface="Wingdings" pitchFamily="2" charset="2"/>
              <a:buChar char="Ø"/>
            </a:pPr>
            <a:endParaRPr lang="en-US" altLang="zh-CN" sz="1800" b="1" dirty="0"/>
          </a:p>
          <a:p>
            <a:pPr>
              <a:buFont typeface="Wingdings" pitchFamily="2" charset="2"/>
              <a:buChar char="Ø"/>
            </a:pPr>
            <a:endParaRPr lang="en-US" altLang="zh-CN" sz="1800" b="1" dirty="0"/>
          </a:p>
          <a:p>
            <a:pPr>
              <a:buFont typeface="Wingdings" pitchFamily="2" charset="2"/>
              <a:buChar char="Ø"/>
            </a:pPr>
            <a:endParaRPr lang="en-US" altLang="zh-CN" sz="1800" b="1" dirty="0"/>
          </a:p>
          <a:p>
            <a:pPr>
              <a:buFont typeface="Wingdings" pitchFamily="2" charset="2"/>
              <a:buChar char="Ø"/>
            </a:pPr>
            <a:endParaRPr lang="en-US" altLang="zh-CN" sz="1800" b="1" dirty="0"/>
          </a:p>
          <a:p>
            <a:pPr>
              <a:buFont typeface="Wingdings" pitchFamily="2" charset="2"/>
              <a:buChar char="Ø"/>
            </a:pPr>
            <a:endParaRPr lang="en-US" altLang="zh-CN" sz="1800" b="1" dirty="0"/>
          </a:p>
          <a:p>
            <a:pPr>
              <a:buFont typeface="Wingdings" pitchFamily="2" charset="2"/>
              <a:buChar char="Ø"/>
            </a:pPr>
            <a:endParaRPr lang="en-US" altLang="zh-CN" sz="1800" b="1" dirty="0"/>
          </a:p>
          <a:p>
            <a:pPr>
              <a:buFont typeface="Wingdings" pitchFamily="2" charset="2"/>
              <a:buChar char="Ø"/>
            </a:pPr>
            <a:endParaRPr lang="en-US" altLang="zh-CN" sz="1800" b="1" dirty="0"/>
          </a:p>
          <a:p>
            <a:pPr>
              <a:buFont typeface="Wingdings" pitchFamily="2" charset="2"/>
              <a:buChar char="Ø"/>
            </a:pPr>
            <a:endParaRPr lang="en-US" altLang="zh-CN" sz="1800" b="1" dirty="0"/>
          </a:p>
          <a:p>
            <a:pPr marL="0" indent="0">
              <a:buNone/>
            </a:pPr>
            <a:endParaRPr lang="en-US" altLang="zh-CN" sz="1800" i="1" dirty="0"/>
          </a:p>
          <a:p>
            <a:pPr marL="0" indent="0">
              <a:buNone/>
            </a:pPr>
            <a:endParaRPr lang="en-US" altLang="zh-CN" sz="1800" i="1" dirty="0"/>
          </a:p>
          <a:p>
            <a:pPr>
              <a:buFont typeface="Wingdings" pitchFamily="2" charset="2"/>
              <a:buChar char="Ø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A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46114-84FD-596E-664A-B3C225B7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11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3DC94-872F-E0DF-E717-F0376EAA78DE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0084DDF-9981-25BD-A03E-B7EA148E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68" y="1318265"/>
            <a:ext cx="3508720" cy="196731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3D59D7-B3B1-E133-983A-995AB235D137}"/>
              </a:ext>
            </a:extLst>
          </p:cNvPr>
          <p:cNvSpPr txBox="1">
            <a:spLocks/>
          </p:cNvSpPr>
          <p:nvPr/>
        </p:nvSpPr>
        <p:spPr>
          <a:xfrm>
            <a:off x="6721613" y="1018797"/>
            <a:ext cx="6521174" cy="318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77"/>
              <a:buChar char="Ø"/>
            </a:pPr>
            <a:r>
              <a:rPr lang="en-US" altLang="zh-CN" sz="1600" b="1" dirty="0"/>
              <a:t>Watershed </a:t>
            </a:r>
            <a:r>
              <a:rPr lang="en-US" altLang="zh-CN" sz="1600" b="1" dirty="0" err="1"/>
              <a:t>IoU</a:t>
            </a:r>
            <a:r>
              <a:rPr lang="en-US" altLang="zh-CN" sz="1600" b="1" dirty="0"/>
              <a:t>-RGB</a:t>
            </a:r>
          </a:p>
          <a:p>
            <a:pPr>
              <a:buFont typeface="Wingdings" pitchFamily="2" charset="77"/>
              <a:buChar char="Ø"/>
            </a:pPr>
            <a:endParaRPr lang="en-US" altLang="zh-CN" sz="1600" b="1" dirty="0"/>
          </a:p>
          <a:p>
            <a:pPr>
              <a:buFont typeface="Wingdings" pitchFamily="2" charset="77"/>
              <a:buChar char="Ø"/>
            </a:pPr>
            <a:endParaRPr lang="en-US" altLang="zh-CN" sz="1600" b="1" dirty="0"/>
          </a:p>
          <a:p>
            <a:pPr>
              <a:buFont typeface="Wingdings" pitchFamily="2" charset="77"/>
              <a:buChar char="Ø"/>
            </a:pPr>
            <a:endParaRPr lang="en-US" altLang="zh-CN" sz="1600" b="1" dirty="0"/>
          </a:p>
          <a:p>
            <a:pPr>
              <a:buFont typeface="Wingdings" pitchFamily="2" charset="77"/>
              <a:buChar char="Ø"/>
            </a:pPr>
            <a:endParaRPr lang="en-US" altLang="zh-CN" sz="1600" b="1" dirty="0"/>
          </a:p>
          <a:p>
            <a:pPr>
              <a:buFont typeface="Wingdings" pitchFamily="2" charset="77"/>
              <a:buChar char="Ø"/>
            </a:pPr>
            <a:endParaRPr lang="en-US" altLang="zh-CN" sz="1600" b="1" dirty="0"/>
          </a:p>
          <a:p>
            <a:pPr>
              <a:buFont typeface="Wingdings" pitchFamily="2" charset="77"/>
              <a:buChar char="Ø"/>
            </a:pPr>
            <a:endParaRPr lang="en-US" altLang="zh-CN" sz="1600" b="1" dirty="0"/>
          </a:p>
          <a:p>
            <a:pPr>
              <a:buFont typeface="Wingdings" pitchFamily="2" charset="77"/>
              <a:buChar char="Ø"/>
            </a:pPr>
            <a:r>
              <a:rPr lang="en-US" altLang="zh-CN" sz="1600" b="1" dirty="0" err="1"/>
              <a:t>MeanShift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IoU</a:t>
            </a:r>
            <a:r>
              <a:rPr lang="en-US" altLang="zh-CN" sz="1600" b="1" dirty="0"/>
              <a:t>-RGB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F33E5B-0B79-81E9-4BE8-1FF1BE0D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10" y="3871886"/>
            <a:ext cx="3458836" cy="20021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1DE929-DC3E-3268-F4DB-A273721D1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776" y="1318265"/>
            <a:ext cx="3576325" cy="19673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4B4C08-5ABE-5C1B-92E9-212C8133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776" y="3871886"/>
            <a:ext cx="3410427" cy="196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9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altLang="zh-CN" dirty="0"/>
              <a:t>Result comparison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da-DK" altLang="zh-CN" sz="1600" b="1" dirty="0"/>
              <a:t>Average mIoU for RGB vs NRG Segmentation</a:t>
            </a:r>
            <a:r>
              <a:rPr lang="en-US" sz="1600" b="1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12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CFCA39-E575-ACB1-0B7D-B466BD48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289" y="1814195"/>
            <a:ext cx="5577588" cy="338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88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3325D-404E-CAE6-56F2-85F5A3BCC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1E7E4-17EF-8DD0-4EF5-A9D160F3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altLang="zh-CN" dirty="0"/>
              <a:t>Result comparison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4E1B8-BDD8-E096-016B-2A29E3EEC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58" y="894134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1600" b="1" dirty="0"/>
              <a:t>Deeplabv3 -NRG model (NRG)</a:t>
            </a:r>
          </a:p>
          <a:p>
            <a:pPr>
              <a:buFont typeface="Wingdings" pitchFamily="2" charset="2"/>
              <a:buChar char="Ø"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>
              <a:buFont typeface="Wingdings" pitchFamily="2" charset="2"/>
              <a:buChar char="Ø"/>
            </a:pPr>
            <a:r>
              <a:rPr lang="en-US" altLang="zh-CN" sz="1600" b="1" dirty="0"/>
              <a:t>Deeplabv3 -NRG+RGB model</a:t>
            </a:r>
          </a:p>
          <a:p>
            <a:pPr>
              <a:buFont typeface="Wingdings" pitchFamily="2" charset="2"/>
              <a:buChar char="Ø"/>
            </a:pPr>
            <a:endParaRPr lang="en-US" sz="1600" b="1" dirty="0"/>
          </a:p>
          <a:p>
            <a:pPr>
              <a:buFont typeface="Wingdings" pitchFamily="2" charset="2"/>
              <a:buChar char="Ø"/>
            </a:pPr>
            <a:endParaRPr lang="en-US" sz="1600" b="1" dirty="0"/>
          </a:p>
          <a:p>
            <a:pPr>
              <a:buFont typeface="Wingdings" pitchFamily="2" charset="2"/>
              <a:buChar char="Ø"/>
            </a:pPr>
            <a:r>
              <a:rPr lang="en-US" altLang="zh-CN" sz="1600" b="1" dirty="0"/>
              <a:t>Validation Loss and </a:t>
            </a:r>
            <a:r>
              <a:rPr lang="en-US" altLang="zh-CN" sz="1600" b="1" dirty="0" err="1"/>
              <a:t>mIoU</a:t>
            </a:r>
            <a:r>
              <a:rPr lang="en-US" altLang="zh-CN" sz="1600" b="1" dirty="0"/>
              <a:t> Comparison</a:t>
            </a:r>
            <a:r>
              <a:rPr lang="en-US" sz="1600" b="1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9A07-71D8-A53C-8F41-CD1062F0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13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70034-A94C-89A6-BDDE-474233ED1077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291822-B7FC-B7B4-73E5-8ACA4C7E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58" y="1356763"/>
            <a:ext cx="5039428" cy="4763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0E8049-5854-CDE7-49E4-047B6030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55" y="2397393"/>
            <a:ext cx="5129833" cy="4778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472061-7774-F6CF-AC01-599BAAB6EC57}"/>
              </a:ext>
            </a:extLst>
          </p:cNvPr>
          <p:cNvSpPr txBox="1">
            <a:spLocks/>
          </p:cNvSpPr>
          <p:nvPr/>
        </p:nvSpPr>
        <p:spPr>
          <a:xfrm>
            <a:off x="5909452" y="928570"/>
            <a:ext cx="6167919" cy="444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sz="1600" b="1" dirty="0"/>
              <a:t>DeepLabv3+ResNet-50 Prediction Comparison (NRG)</a:t>
            </a:r>
          </a:p>
          <a:p>
            <a:pPr>
              <a:buFont typeface="Wingdings" pitchFamily="2" charset="2"/>
              <a:buChar char="Ø"/>
            </a:pPr>
            <a:endParaRPr lang="en-US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/>
          </a:p>
          <a:p>
            <a:pPr>
              <a:buFont typeface="Wingdings" pitchFamily="2" charset="2"/>
              <a:buChar char="Ø"/>
            </a:pPr>
            <a:r>
              <a:rPr lang="en-US" altLang="zh-CN" sz="1600" b="1" dirty="0"/>
              <a:t>DeepLabv3+ResNet-50 Prediction Comparison (NRG+RGB)</a:t>
            </a:r>
            <a:r>
              <a:rPr lang="en-US" sz="1600" b="1" dirty="0"/>
              <a:t>	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C9EBF0F-9E50-EADC-1FDC-9CAC12B1E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58" y="3513359"/>
            <a:ext cx="3890287" cy="24708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6AB63FA-6C74-6F68-08F0-4E39ABDFD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795" y="1216688"/>
            <a:ext cx="3882379" cy="2089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E9217CB-4356-A6A5-9D32-E1B1AF553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267" y="3655090"/>
            <a:ext cx="3890287" cy="21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3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D19C7-9D72-DF64-7DF9-FA90AAF4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4C4E-2C1D-DEC9-DCFB-AAE8DFAF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altLang="zh-CN" dirty="0"/>
              <a:t>Result comparison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5C41-F1A0-D265-2A5C-A793E0433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926" y="1301127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1600" b="1" dirty="0" err="1"/>
              <a:t>IoU</a:t>
            </a:r>
            <a:r>
              <a:rPr lang="en-US" altLang="zh-CN" sz="1600" b="1" dirty="0"/>
              <a:t> Across Segmentation Methods</a:t>
            </a:r>
            <a:r>
              <a:rPr lang="en-US" sz="1600" b="1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38A11-3924-BFEF-84CD-B59D9564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14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E152F-AF47-D533-ED03-0542E5AE430F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9CC4E0-E513-C686-80C7-3C168DEE5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26" y="1830847"/>
            <a:ext cx="3973304" cy="279768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E0ACEB-66BD-DECC-E828-A4FBD70F292D}"/>
              </a:ext>
            </a:extLst>
          </p:cNvPr>
          <p:cNvSpPr txBox="1">
            <a:spLocks/>
          </p:cNvSpPr>
          <p:nvPr/>
        </p:nvSpPr>
        <p:spPr>
          <a:xfrm>
            <a:off x="6463949" y="650114"/>
            <a:ext cx="5302275" cy="5035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it-IT" altLang="zh-CN" sz="1600" b="1" dirty="0"/>
              <a:t>Single-Modal (NRG) vs RGB/Multimodal</a:t>
            </a:r>
          </a:p>
          <a:p>
            <a:pPr>
              <a:buFont typeface="Wingdings" pitchFamily="2" charset="2"/>
              <a:buChar char="Ø"/>
            </a:pPr>
            <a:endParaRPr lang="it-IT" sz="1600" b="1" dirty="0"/>
          </a:p>
          <a:p>
            <a:pPr>
              <a:buFont typeface="Wingdings" pitchFamily="2" charset="2"/>
              <a:buChar char="Ø"/>
            </a:pPr>
            <a:endParaRPr lang="it-IT" sz="1600" b="1" dirty="0"/>
          </a:p>
          <a:p>
            <a:pPr>
              <a:buFont typeface="Wingdings" pitchFamily="2" charset="2"/>
              <a:buChar char="Ø"/>
            </a:pPr>
            <a:endParaRPr lang="it-IT" sz="1600" b="1" dirty="0"/>
          </a:p>
          <a:p>
            <a:pPr>
              <a:buFont typeface="Wingdings" pitchFamily="2" charset="2"/>
              <a:buChar char="Ø"/>
            </a:pPr>
            <a:endParaRPr lang="it-IT" sz="1600" b="1" dirty="0"/>
          </a:p>
          <a:p>
            <a:pPr>
              <a:buFont typeface="Wingdings" pitchFamily="2" charset="2"/>
              <a:buChar char="Ø"/>
            </a:pPr>
            <a:endParaRPr lang="it-IT" sz="1600" b="1" dirty="0"/>
          </a:p>
          <a:p>
            <a:pPr>
              <a:buFont typeface="Wingdings" pitchFamily="2" charset="2"/>
              <a:buChar char="Ø"/>
            </a:pPr>
            <a:endParaRPr lang="it-IT" sz="1600" b="1" dirty="0"/>
          </a:p>
          <a:p>
            <a:pPr>
              <a:buFont typeface="Wingdings" pitchFamily="2" charset="2"/>
              <a:buChar char="Ø"/>
            </a:pPr>
            <a:endParaRPr lang="it-IT" sz="1600" b="1" dirty="0"/>
          </a:p>
          <a:p>
            <a:pPr>
              <a:buFont typeface="Wingdings" pitchFamily="2" charset="2"/>
              <a:buChar char="Ø"/>
            </a:pPr>
            <a:r>
              <a:rPr lang="en-US" altLang="zh-CN" sz="1600" b="1" dirty="0"/>
              <a:t>U-Net++ RGB: Best </a:t>
            </a:r>
            <a:r>
              <a:rPr lang="en-US" altLang="zh-CN" sz="1600" b="1" dirty="0" err="1"/>
              <a:t>IoU</a:t>
            </a:r>
            <a:r>
              <a:rPr lang="en-US" altLang="zh-CN" sz="1600" b="1" dirty="0"/>
              <a:t> by Augmentation strategy</a:t>
            </a:r>
            <a:r>
              <a:rPr lang="en-US" sz="1600" b="1" dirty="0"/>
              <a:t>	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8437D30-54AB-415F-74D2-E6C63EBE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94" y="1073975"/>
            <a:ext cx="3381267" cy="22564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EC2CFFB-2BEE-E3DC-F670-8E74B1D45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112" y="3870520"/>
            <a:ext cx="3303141" cy="20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3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DBA01-EAC5-6559-628E-8D7E4421A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830B-4651-8442-1489-17A6AE6E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FFB3C-20B2-B93F-727A-739A65AD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01" y="975360"/>
            <a:ext cx="11122152" cy="448528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i="1" dirty="0"/>
              <a:t>Key Findings</a:t>
            </a:r>
            <a:r>
              <a:rPr lang="en-US" sz="1800" dirty="0"/>
              <a:t>	</a:t>
            </a:r>
          </a:p>
          <a:p>
            <a:r>
              <a:rPr lang="en-US" altLang="zh-CN" sz="1600" b="1" dirty="0"/>
              <a:t>Performance break:</a:t>
            </a:r>
          </a:p>
          <a:p>
            <a:pPr marL="0" indent="0">
              <a:buNone/>
            </a:pPr>
            <a:r>
              <a:rPr lang="en-US" altLang="zh-CN" sz="1800" dirty="0"/>
              <a:t>        •  </a:t>
            </a:r>
            <a:r>
              <a:rPr lang="en-US" altLang="zh-CN" sz="1600" dirty="0"/>
              <a:t>through comparison Traditional → Deep Learning: </a:t>
            </a:r>
            <a:r>
              <a:rPr lang="en-US" altLang="zh-CN" sz="1600" b="1" dirty="0"/>
              <a:t>20-fold performance improvement</a:t>
            </a:r>
          </a:p>
          <a:p>
            <a:pPr marL="0" indent="0">
              <a:buNone/>
            </a:pPr>
            <a:r>
              <a:rPr lang="en-US" altLang="zh-CN" sz="1600" b="1" dirty="0"/>
              <a:t>	                                    Watershed: 0.0155 → U-Net++: 0.4320</a:t>
            </a:r>
          </a:p>
          <a:p>
            <a:pPr marL="0" indent="0">
              <a:buNone/>
            </a:pPr>
            <a:endParaRPr lang="en-US" altLang="zh-CN" sz="1600" b="1" dirty="0"/>
          </a:p>
          <a:p>
            <a:pPr marL="0" indent="0">
              <a:buNone/>
            </a:pPr>
            <a:endParaRPr lang="en-US" altLang="zh-CN" sz="1600" b="1" dirty="0"/>
          </a:p>
          <a:p>
            <a:pPr>
              <a:buFont typeface="Wingdings" pitchFamily="2" charset="2"/>
              <a:buChar char="Ø"/>
            </a:pPr>
            <a:endParaRPr lang="en-US" altLang="zh-CN" sz="1800" b="1" dirty="0"/>
          </a:p>
          <a:p>
            <a:pPr>
              <a:buFont typeface="Wingdings" pitchFamily="2" charset="2"/>
              <a:buChar char="Ø"/>
            </a:pPr>
            <a:endParaRPr lang="en-US" altLang="zh-CN" sz="1800" b="1" dirty="0"/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9BA90-4668-1475-78D1-30F8AF40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15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1670F-82CD-4C47-9067-FE4C690454EB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AF4E02-5CE7-09E8-D59B-5B2ED5DEB0A5}"/>
              </a:ext>
            </a:extLst>
          </p:cNvPr>
          <p:cNvSpPr txBox="1">
            <a:spLocks/>
          </p:cNvSpPr>
          <p:nvPr/>
        </p:nvSpPr>
        <p:spPr>
          <a:xfrm>
            <a:off x="6287325" y="3429000"/>
            <a:ext cx="5978115" cy="4539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/>
              <a:t>MeanShift</a:t>
            </a:r>
            <a:r>
              <a:rPr lang="en-US" sz="1800" b="1" dirty="0"/>
              <a:t> Problem:</a:t>
            </a:r>
          </a:p>
          <a:p>
            <a:r>
              <a:rPr lang="en-US" sz="1800" dirty="0"/>
              <a:t>Based solely on color space clustering</a:t>
            </a:r>
          </a:p>
          <a:p>
            <a:r>
              <a:rPr lang="en-US" sz="1800" dirty="0"/>
              <a:t>Ignoring spatial structure information</a:t>
            </a:r>
          </a:p>
          <a:p>
            <a:r>
              <a:rPr lang="en-US" sz="1800" dirty="0"/>
              <a:t>Unable to handle complex backgrounds</a:t>
            </a:r>
          </a:p>
          <a:p>
            <a:r>
              <a:rPr lang="en-US" sz="1800" dirty="0"/>
              <a:t>Example: Unable to distinguish brown soil from dead wood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800" dirty="0"/>
              <a:t> </a:t>
            </a:r>
            <a:endParaRPr lang="en-AU" sz="1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1F63AD-7385-6610-AAAA-BE7B8117E0AA}"/>
              </a:ext>
            </a:extLst>
          </p:cNvPr>
          <p:cNvSpPr txBox="1">
            <a:spLocks/>
          </p:cNvSpPr>
          <p:nvPr/>
        </p:nvSpPr>
        <p:spPr>
          <a:xfrm>
            <a:off x="231648" y="3052292"/>
            <a:ext cx="6104758" cy="4539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sz="1800" b="1" dirty="0"/>
              <a:t>The fundamental limitations of traditional methods:</a:t>
            </a:r>
          </a:p>
          <a:p>
            <a:pPr marL="0" indent="0">
              <a:buNone/>
            </a:pPr>
            <a:r>
              <a:rPr lang="en-US" altLang="zh-CN" sz="1800" b="1" dirty="0"/>
              <a:t>    Watershed issue:</a:t>
            </a:r>
          </a:p>
          <a:p>
            <a:r>
              <a:rPr lang="en-US" altLang="zh-CN" sz="1800" dirty="0"/>
              <a:t>Over-reliance on gradient information</a:t>
            </a:r>
          </a:p>
          <a:p>
            <a:r>
              <a:rPr lang="en-US" altLang="zh-CN" sz="1800" dirty="0"/>
              <a:t>Extremely sensitive to noise and texture variations</a:t>
            </a:r>
          </a:p>
          <a:p>
            <a:r>
              <a:rPr lang="en-US" altLang="zh-CN" sz="1800" dirty="0"/>
              <a:t>Example: Mistakenly identifying the tree shadow as a dead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800" dirty="0"/>
              <a:t> </a:t>
            </a:r>
            <a:endParaRPr lang="en-AU" sz="1800" b="1" dirty="0"/>
          </a:p>
        </p:txBody>
      </p:sp>
    </p:spTree>
    <p:extLst>
      <p:ext uri="{BB962C8B-B14F-4D97-AF65-F5344CB8AC3E}">
        <p14:creationId xmlns:p14="http://schemas.microsoft.com/office/powerpoint/2010/main" val="94592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DB928-2289-766E-E558-7630BB1D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D332-3799-06C5-B3F4-BA74460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97609-1522-D57C-0DB0-CA3BD883F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16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38F80-87B3-6847-378B-8B02BA26FFC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468E5F-C6F3-F338-552A-29203EA8C81D}"/>
              </a:ext>
            </a:extLst>
          </p:cNvPr>
          <p:cNvSpPr txBox="1">
            <a:spLocks/>
          </p:cNvSpPr>
          <p:nvPr/>
        </p:nvSpPr>
        <p:spPr>
          <a:xfrm>
            <a:off x="2861372" y="975360"/>
            <a:ext cx="10139850" cy="4539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sz="1800" b="1" dirty="0"/>
              <a:t>The advantages of deep learning mechanism</a:t>
            </a:r>
          </a:p>
          <a:p>
            <a:pPr marL="0" indent="0">
              <a:buNone/>
            </a:pPr>
            <a:r>
              <a:rPr lang="en-US" altLang="zh-CN" sz="1800" b="1" dirty="0"/>
              <a:t>    Hierarchical Feature Learning: </a:t>
            </a:r>
          </a:p>
          <a:p>
            <a:r>
              <a:rPr lang="en-US" altLang="zh-CN" sz="1800" dirty="0"/>
              <a:t>Lower level: Edge, texture</a:t>
            </a:r>
          </a:p>
          <a:p>
            <a:r>
              <a:rPr lang="en-US" altLang="zh-CN" sz="1800" dirty="0"/>
              <a:t>Middle level: Local patterns, tree crown shape</a:t>
            </a:r>
          </a:p>
          <a:p>
            <a:r>
              <a:rPr lang="en-US" altLang="zh-CN" sz="1800" dirty="0"/>
              <a:t>Upper level: Semantic concepts (healthy tree vs dead tree)</a:t>
            </a: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800" dirty="0"/>
              <a:t> </a:t>
            </a:r>
            <a:endParaRPr lang="en-AU" sz="18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A5BE9A-C067-C60C-EEEE-113C690532F5}"/>
              </a:ext>
            </a:extLst>
          </p:cNvPr>
          <p:cNvSpPr txBox="1">
            <a:spLocks/>
          </p:cNvSpPr>
          <p:nvPr/>
        </p:nvSpPr>
        <p:spPr>
          <a:xfrm>
            <a:off x="312428" y="3245261"/>
            <a:ext cx="6828907" cy="4539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sz="1800" b="1" dirty="0"/>
              <a:t>Analysis of Data Augmentation Strategies    </a:t>
            </a:r>
          </a:p>
          <a:p>
            <a:r>
              <a:rPr lang="en-US" altLang="zh-CN" sz="1800" dirty="0"/>
              <a:t>Moderate Enhancement (Optimal Configuration): </a:t>
            </a:r>
          </a:p>
          <a:p>
            <a:r>
              <a:rPr lang="en-US" altLang="zh-CN" sz="1800" dirty="0"/>
              <a:t>Geometric transformation: Horizontal/Vertical Flip + ±15° Rotation</a:t>
            </a:r>
          </a:p>
          <a:p>
            <a:r>
              <a:rPr lang="en-US" sz="1800" dirty="0"/>
              <a:t>Color adjustment: Brightness ±20%, Contrast ±20%</a:t>
            </a:r>
          </a:p>
          <a:p>
            <a:r>
              <a:rPr lang="en-US" sz="1800" dirty="0"/>
              <a:t>Balance: Information Retention vs. </a:t>
            </a:r>
            <a:r>
              <a:rPr lang="en-US" sz="1800" dirty="0" err="1"/>
              <a:t>DiversityKey</a:t>
            </a:r>
            <a:r>
              <a:rPr lang="en-US" sz="1800" dirty="0"/>
              <a:t>: Simulation of Real Aerial Photography Angles and Light Changes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800" dirty="0"/>
              <a:t> </a:t>
            </a:r>
            <a:endParaRPr lang="en-AU" sz="18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62CDE5-D768-ED4D-058A-4A029D627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86" y="2981071"/>
            <a:ext cx="4741304" cy="296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4A9CA-7829-968F-0BEC-B5EDE4ACE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979CD-01F4-91F9-0E47-58C95C7A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US" altLang="zh-CN" dirty="0"/>
              <a:t>Future Work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9451E-4150-FBCB-CDA2-AE97B676B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29" y="1112403"/>
            <a:ext cx="5705513" cy="255345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b="1" i="1" dirty="0"/>
              <a:t>Dataset issue</a:t>
            </a:r>
            <a:r>
              <a:rPr lang="en-AU" sz="1800" b="1" i="1" dirty="0"/>
              <a:t>	</a:t>
            </a:r>
          </a:p>
          <a:p>
            <a:r>
              <a:rPr lang="en-US" altLang="zh-CN" sz="1800" dirty="0"/>
              <a:t>Only 444 images (deep learning usually requires thousands)</a:t>
            </a:r>
          </a:p>
          <a:p>
            <a:r>
              <a:rPr lang="en-US" altLang="zh-CN" sz="1800" dirty="0"/>
              <a:t>Single geographical area (generalization ability unknown)</a:t>
            </a:r>
            <a:r>
              <a:rPr lang="en-US" altLang="zh-CN" sz="1800" b="1" dirty="0"/>
              <a:t>	</a:t>
            </a:r>
            <a:endParaRPr lang="en-A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983CF-DF42-6642-C22E-76E0F370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5D034-36EF-B248-4B0F-E36C15B7D0E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C39C2-7F23-9C5C-A426-C6BD3CD80BB6}"/>
              </a:ext>
            </a:extLst>
          </p:cNvPr>
          <p:cNvSpPr txBox="1">
            <a:spLocks/>
          </p:cNvSpPr>
          <p:nvPr/>
        </p:nvSpPr>
        <p:spPr>
          <a:xfrm>
            <a:off x="930029" y="3346693"/>
            <a:ext cx="5705513" cy="2553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sz="1800" b="1" i="1" dirty="0"/>
              <a:t>Data-Level Improvements</a:t>
            </a:r>
            <a:endParaRPr lang="en-AU" sz="1800" b="1" i="1" dirty="0"/>
          </a:p>
          <a:p>
            <a:r>
              <a:rPr lang="en-US" altLang="zh-CN" sz="1800" dirty="0"/>
              <a:t>Different forest types: coniferous forest, broad-leaved forest, mixed forest)</a:t>
            </a:r>
          </a:p>
          <a:p>
            <a:r>
              <a:rPr lang="en-US" altLang="zh-CN" sz="1800" dirty="0"/>
              <a:t>Different terrains: plain, mountainous area, hilly area</a:t>
            </a:r>
          </a:p>
          <a:p>
            <a:r>
              <a:rPr lang="en-US" sz="1800" dirty="0"/>
              <a:t>Objective: to improve generalization performance</a:t>
            </a:r>
            <a:endParaRPr lang="en-AU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9EA718-A68E-BA62-15A2-8CFA3E43D7CC}"/>
              </a:ext>
            </a:extLst>
          </p:cNvPr>
          <p:cNvSpPr txBox="1">
            <a:spLocks/>
          </p:cNvSpPr>
          <p:nvPr/>
        </p:nvSpPr>
        <p:spPr>
          <a:xfrm>
            <a:off x="6814684" y="1091465"/>
            <a:ext cx="5705513" cy="2553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1800" b="1" i="1" dirty="0"/>
              <a:t>Enhance strategy optimization</a:t>
            </a:r>
            <a:r>
              <a:rPr lang="en-AU" sz="1800" b="1" i="1" dirty="0"/>
              <a:t>	</a:t>
            </a:r>
          </a:p>
          <a:p>
            <a:r>
              <a:rPr lang="fr-FR" altLang="zh-CN" sz="1800" dirty="0"/>
              <a:t>Introduce Cutout, HSV jitter, GridMask enhancement, etc.</a:t>
            </a:r>
          </a:p>
          <a:p>
            <a:r>
              <a:rPr lang="en-US" altLang="zh-CN" sz="1800" dirty="0"/>
              <a:t>Automated enhanced strategy search</a:t>
            </a:r>
            <a:r>
              <a:rPr lang="en-US" altLang="zh-CN" sz="1800" b="1" dirty="0"/>
              <a:t>	</a:t>
            </a:r>
            <a:endParaRPr lang="en-AU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2D950B-8E2D-BDC8-920E-23979BBD2485}"/>
              </a:ext>
            </a:extLst>
          </p:cNvPr>
          <p:cNvSpPr txBox="1">
            <a:spLocks/>
          </p:cNvSpPr>
          <p:nvPr/>
        </p:nvSpPr>
        <p:spPr>
          <a:xfrm>
            <a:off x="6814684" y="3429000"/>
            <a:ext cx="5705513" cy="2553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1800" b="1" i="1" dirty="0"/>
              <a:t>S</a:t>
            </a:r>
            <a:r>
              <a:rPr lang="en-US" altLang="zh-CN" sz="1800" b="1" i="1" dirty="0"/>
              <a:t>pecial </a:t>
            </a:r>
            <a:r>
              <a:rPr lang="en-US" sz="1800" b="1" i="1" dirty="0"/>
              <a:t>optimization for shadow issues</a:t>
            </a:r>
            <a:r>
              <a:rPr lang="en-AU" sz="1800" b="1" i="1" dirty="0"/>
              <a:t>	</a:t>
            </a:r>
          </a:p>
          <a:p>
            <a:r>
              <a:rPr lang="en-US" altLang="zh-CN" sz="1800" dirty="0"/>
              <a:t>Shadow detection preprocessing</a:t>
            </a:r>
          </a:p>
          <a:p>
            <a:pPr>
              <a:buFontTx/>
              <a:buChar char="-"/>
            </a:pPr>
            <a:r>
              <a:rPr lang="en-US" altLang="zh-CN" sz="1800" dirty="0"/>
              <a:t>Train an independent shadow detector</a:t>
            </a:r>
          </a:p>
          <a:p>
            <a:pPr marL="0" indent="0">
              <a:buNone/>
            </a:pPr>
            <a:r>
              <a:rPr lang="en-US" altLang="zh-CN" sz="1800" dirty="0"/>
              <a:t>-   Enhance the shadow area using NIR weights</a:t>
            </a:r>
          </a:p>
          <a:p>
            <a:pPr marL="0" indent="0">
              <a:buNone/>
            </a:pPr>
            <a:r>
              <a:rPr lang="en-US" altLang="zh-CN" sz="1800" b="1" dirty="0"/>
              <a:t>	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489059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B1881-4759-EEAE-552A-84FDA5B4E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000A3-457E-1FC3-4C06-6EBB5243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18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0571C-D042-8237-1147-819D26CD364F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B1305B-2497-3264-2931-43DD7BEE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02" y="0"/>
            <a:ext cx="10131117" cy="607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0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77"/>
              <a:buChar char="Ø"/>
            </a:pPr>
            <a:r>
              <a:rPr lang="en-AU" sz="2400" b="1" i="1" dirty="0"/>
              <a:t>Project Background</a:t>
            </a:r>
          </a:p>
          <a:p>
            <a:r>
              <a:rPr lang="en-US" altLang="zh-CN" sz="2000" dirty="0"/>
              <a:t>The Importance of Forest Health Monitoring </a:t>
            </a:r>
            <a:r>
              <a:rPr lang="en-AU" altLang="zh-CN" sz="2000" i="1" dirty="0"/>
              <a:t>User Feedback</a:t>
            </a:r>
          </a:p>
          <a:p>
            <a:r>
              <a:rPr lang="en-US" altLang="zh-CN" sz="2000" dirty="0"/>
              <a:t>The influence of deadwood on the spread of wildfires</a:t>
            </a:r>
          </a:p>
          <a:p>
            <a:r>
              <a:rPr lang="en-US" altLang="zh-CN" sz="2000" dirty="0"/>
              <a:t>Traditional manual inspection vs. Computer vision automation</a:t>
            </a:r>
            <a:endParaRPr lang="en-AU" sz="2000" b="1" dirty="0"/>
          </a:p>
          <a:p>
            <a:pPr marL="0" indent="0">
              <a:buNone/>
            </a:pPr>
            <a:endParaRPr lang="en-US" sz="2400" b="1" i="1" dirty="0"/>
          </a:p>
          <a:p>
            <a:pPr>
              <a:buFont typeface="Wingdings" pitchFamily="2" charset="77"/>
              <a:buChar char="Ø"/>
            </a:pPr>
            <a:r>
              <a:rPr lang="en-US" sz="2400" b="1" i="1" dirty="0"/>
              <a:t>Task Description </a:t>
            </a:r>
          </a:p>
          <a:p>
            <a:r>
              <a:rPr lang="en-US" altLang="zh-CN" sz="2000" dirty="0"/>
              <a:t>Objective: Segmentation of dead trees in aerial images</a:t>
            </a:r>
          </a:p>
          <a:p>
            <a:r>
              <a:rPr lang="en-US" altLang="zh-CN" sz="2000" dirty="0"/>
              <a:t>Deal with issues such as shadow interference, </a:t>
            </a:r>
          </a:p>
          <a:p>
            <a:pPr marL="0" indent="0">
              <a:buNone/>
            </a:pPr>
            <a:r>
              <a:rPr lang="en-US" altLang="zh-CN" sz="2000" dirty="0"/>
              <a:t>similar textures, and small target detection.</a:t>
            </a:r>
            <a:endParaRPr lang="en-AU" altLang="zh-CN" sz="2000" b="1" dirty="0"/>
          </a:p>
          <a:p>
            <a:pPr marL="0" indent="0">
              <a:buNone/>
            </a:pPr>
            <a:endParaRPr lang="en-AU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  <a:endParaRPr lang="en-US" altLang="zh-CN" sz="11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2" descr="航拍森林起火 的图像结果">
            <a:extLst>
              <a:ext uri="{FF2B5EF4-FFF2-40B4-BE49-F238E27FC236}">
                <a16:creationId xmlns:a16="http://schemas.microsoft.com/office/drawing/2014/main" id="{DB927391-64B6-FF28-1B01-D3526AAEF0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72E04E-2CFE-10F7-4F39-6BB03123B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17" y="555942"/>
            <a:ext cx="3271165" cy="18872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BBA11E2-783D-3921-3870-D48FF6FB4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247" y="3403288"/>
            <a:ext cx="3887535" cy="18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Dataset Introduction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77"/>
              <a:buChar char="Ø"/>
            </a:pPr>
            <a:r>
              <a:rPr lang="en-US" sz="2400" b="1" dirty="0"/>
              <a:t>K</a:t>
            </a:r>
            <a:r>
              <a:rPr lang="en-US" altLang="zh-CN" sz="2400" b="1" dirty="0"/>
              <a:t>aggle:</a:t>
            </a:r>
            <a:endParaRPr lang="en-US" sz="2400" b="1" dirty="0"/>
          </a:p>
          <a:p>
            <a:r>
              <a:rPr lang="en-US" altLang="zh-CN" sz="2400" dirty="0"/>
              <a:t>444 aerial images</a:t>
            </a:r>
          </a:p>
          <a:p>
            <a:r>
              <a:rPr lang="en-US" altLang="zh-CN" sz="2400" dirty="0"/>
              <a:t>RGB + NIR (Near Infrared) four-band data</a:t>
            </a:r>
          </a:p>
          <a:p>
            <a:pPr>
              <a:buFont typeface="Wingdings" pitchFamily="2" charset="77"/>
              <a:buChar char="Ø"/>
            </a:pPr>
            <a:endParaRPr lang="en-US" sz="2400" dirty="0"/>
          </a:p>
          <a:p>
            <a:pPr>
              <a:buFont typeface="Wingdings" pitchFamily="2" charset="77"/>
              <a:buChar char="Ø"/>
            </a:pPr>
            <a:endParaRPr lang="en-US" sz="2400" b="1" dirty="0"/>
          </a:p>
          <a:p>
            <a:pPr>
              <a:buFont typeface="Wingdings" pitchFamily="2" charset="77"/>
              <a:buChar char="Ø"/>
            </a:pPr>
            <a:r>
              <a:rPr lang="en-US" sz="2400" b="1" dirty="0"/>
              <a:t>Data Characteristics </a:t>
            </a:r>
          </a:p>
          <a:p>
            <a:r>
              <a:rPr lang="en-US" altLang="zh-CN" sz="2400" dirty="0"/>
              <a:t>The target area accounts for only 1.9% on average.</a:t>
            </a:r>
          </a:p>
          <a:p>
            <a:r>
              <a:rPr lang="en-US" altLang="zh-CN" sz="2400" dirty="0"/>
              <a:t>Dead trees have similar textures to the background (soil, rocks).</a:t>
            </a:r>
          </a:p>
          <a:p>
            <a:r>
              <a:rPr lang="en-US" altLang="zh-CN" sz="2400" dirty="0"/>
              <a:t>The classification is difficult due to tree shadows.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en-US" altLang="zh-CN" sz="2400" i="1" dirty="0"/>
          </a:p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Font typeface="Wingdings" pitchFamily="2" charset="77"/>
              <a:buChar char="Ø"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7D4AFE-044B-62B0-1FCC-E4FEC9CA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74" y="45160"/>
            <a:ext cx="5130391" cy="37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Method Introduction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882203"/>
            <a:ext cx="6948323" cy="5138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b="1" i="1" dirty="0"/>
              <a:t>Traditional methods:</a:t>
            </a:r>
          </a:p>
          <a:p>
            <a:pPr>
              <a:buFont typeface="Wingdings" pitchFamily="2" charset="77"/>
              <a:buChar char="Ø"/>
            </a:pPr>
            <a:r>
              <a:rPr lang="en-US" altLang="zh-CN" sz="2400" dirty="0"/>
              <a:t> </a:t>
            </a:r>
            <a:r>
              <a:rPr lang="en-US" altLang="zh-CN" sz="1900" b="1" i="1" dirty="0"/>
              <a:t>Watershed Segmentation :</a:t>
            </a:r>
          </a:p>
          <a:p>
            <a:r>
              <a:rPr lang="en-US" altLang="zh-CN" sz="1700" b="1" dirty="0"/>
              <a:t>Principle: </a:t>
            </a:r>
            <a:r>
              <a:rPr lang="en-US" altLang="zh-CN" sz="1700" dirty="0"/>
              <a:t>Gradient-based edge detection</a:t>
            </a:r>
          </a:p>
          <a:p>
            <a:r>
              <a:rPr lang="en-US" altLang="zh-CN" sz="1700" b="1" dirty="0"/>
              <a:t> Advantage: </a:t>
            </a:r>
            <a:r>
              <a:rPr lang="en-US" altLang="zh-CN" sz="1700" dirty="0"/>
              <a:t>Sensitive to boundaries</a:t>
            </a:r>
          </a:p>
          <a:p>
            <a:r>
              <a:rPr lang="en-US" altLang="zh-CN" sz="1700" b="1" dirty="0"/>
              <a:t>Disadvantage:</a:t>
            </a:r>
            <a:r>
              <a:rPr lang="en-US" altLang="zh-CN" sz="1700" dirty="0"/>
              <a:t> Prone to over-segmentation, </a:t>
            </a:r>
            <a:r>
              <a:rPr lang="en-US" altLang="zh-CN" sz="1700" dirty="0" err="1"/>
              <a:t>mIoU</a:t>
            </a:r>
            <a:r>
              <a:rPr lang="en-US" altLang="zh-CN" sz="1700" dirty="0"/>
              <a:t> is only 0.015</a:t>
            </a:r>
          </a:p>
          <a:p>
            <a:pPr marL="0" indent="0">
              <a:buNone/>
            </a:pPr>
            <a:r>
              <a:rPr lang="en-US" altLang="zh-CN" sz="1600" dirty="0"/>
              <a:t>    </a:t>
            </a:r>
          </a:p>
          <a:p>
            <a:pPr>
              <a:buFont typeface="Wingdings" pitchFamily="2" charset="77"/>
              <a:buChar char="Ø"/>
            </a:pPr>
            <a:r>
              <a:rPr lang="en-US" altLang="zh-CN" sz="1900" b="1" i="1" dirty="0" err="1"/>
              <a:t>MeanShift</a:t>
            </a:r>
            <a:r>
              <a:rPr lang="en-US" altLang="zh-CN" sz="1900" b="1" i="1" dirty="0"/>
              <a:t> Clustering:</a:t>
            </a:r>
          </a:p>
          <a:p>
            <a:r>
              <a:rPr lang="en-US" altLang="zh-CN" sz="1700" b="1" dirty="0"/>
              <a:t>Principle:</a:t>
            </a:r>
            <a:r>
              <a:rPr lang="en-US" altLang="zh-CN" sz="1700" dirty="0"/>
              <a:t> Clustering based on kernel density estimation</a:t>
            </a:r>
          </a:p>
          <a:p>
            <a:r>
              <a:rPr lang="en-US" altLang="zh-CN" sz="1700" dirty="0"/>
              <a:t> </a:t>
            </a:r>
            <a:r>
              <a:rPr lang="en-US" altLang="zh-CN" sz="1700" b="1" dirty="0"/>
              <a:t>Advantage:</a:t>
            </a:r>
            <a:r>
              <a:rPr lang="en-US" altLang="zh-CN" sz="1700" dirty="0"/>
              <a:t> Adaptive clustering quantity</a:t>
            </a:r>
          </a:p>
          <a:p>
            <a:r>
              <a:rPr lang="en-US" altLang="zh-CN" sz="1700" b="1" dirty="0"/>
              <a:t>Disadvantage: </a:t>
            </a:r>
            <a:r>
              <a:rPr lang="en-US" altLang="zh-CN" sz="1700" dirty="0"/>
              <a:t>High computational cost, </a:t>
            </a:r>
            <a:r>
              <a:rPr lang="en-US" altLang="zh-CN" sz="1700" dirty="0" err="1"/>
              <a:t>mIoU</a:t>
            </a:r>
            <a:r>
              <a:rPr lang="en-US" altLang="zh-CN" sz="1700" dirty="0"/>
              <a:t> is only 0.0286</a:t>
            </a:r>
          </a:p>
          <a:p>
            <a:pPr>
              <a:buFont typeface="Wingdings" pitchFamily="2" charset="77"/>
              <a:buChar char="Ø"/>
            </a:pPr>
            <a:endParaRPr lang="en-US" altLang="zh-CN" sz="2000" b="1" dirty="0"/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itchFamily="2" charset="77"/>
              <a:buChar char="Ø"/>
            </a:pPr>
            <a:endParaRPr lang="en-US" altLang="zh-CN" sz="1800" b="1" dirty="0"/>
          </a:p>
          <a:p>
            <a:pPr>
              <a:buFont typeface="Wingdings" pitchFamily="2" charset="77"/>
              <a:buChar char="Ø"/>
            </a:pPr>
            <a:endParaRPr lang="en-US" altLang="zh-CN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Yichen Zhu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222904-8FF6-505F-A736-CC2A224B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57" y="711351"/>
            <a:ext cx="4122131" cy="20080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FD9579A-2BC7-215C-5D06-984BA29072C5}"/>
              </a:ext>
            </a:extLst>
          </p:cNvPr>
          <p:cNvSpPr txBox="1"/>
          <p:nvPr/>
        </p:nvSpPr>
        <p:spPr>
          <a:xfrm>
            <a:off x="8119837" y="2821769"/>
            <a:ext cx="372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Watershed algorithm</a:t>
            </a:r>
            <a:endParaRPr lang="zh-CN" alt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3DAD382-4AB9-9A3F-438F-87D8EAC14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62" y="3364995"/>
            <a:ext cx="2828432" cy="18849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254848-2E2A-EDD5-5927-97496B96C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80" y="3364995"/>
            <a:ext cx="2829072" cy="188604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03FB4FF-EDA3-8368-FA83-5043B8597B61}"/>
              </a:ext>
            </a:extLst>
          </p:cNvPr>
          <p:cNvSpPr txBox="1"/>
          <p:nvPr/>
        </p:nvSpPr>
        <p:spPr>
          <a:xfrm>
            <a:off x="8778610" y="5249943"/>
            <a:ext cx="372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Mean shift</a:t>
            </a:r>
            <a:endParaRPr lang="zh-CN" alt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87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A2E29-27E2-90A5-14B4-E5FE2AF0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2B19-EAC1-2CE8-FEDE-23363081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M</a:t>
            </a:r>
            <a:r>
              <a:rPr lang="en-US" altLang="zh-CN" dirty="0" err="1"/>
              <a:t>odel</a:t>
            </a:r>
            <a:r>
              <a:rPr lang="en-US" altLang="zh-CN" dirty="0"/>
              <a:t> introduction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B44-2DB5-D5D6-C8BA-BC076BC3D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</a:t>
            </a:r>
            <a:r>
              <a:rPr lang="en-US" altLang="zh-CN" b="1" i="1" dirty="0"/>
              <a:t>Watershed Segmentation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B8059-AF06-30CE-084B-BBC9D122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5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33BF7-0C62-E495-17C8-EEECB83BE629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Yichen Zhu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DE0E1A-B792-D54D-4AB2-33402A11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4" y="1491272"/>
            <a:ext cx="5650088" cy="40282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92BB4B-A43F-B71F-935B-3CDD0A1CA23A}"/>
              </a:ext>
            </a:extLst>
          </p:cNvPr>
          <p:cNvSpPr txBox="1"/>
          <p:nvPr/>
        </p:nvSpPr>
        <p:spPr>
          <a:xfrm>
            <a:off x="6651097" y="1491272"/>
            <a:ext cx="6100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0" i="0" dirty="0">
                <a:effectLst/>
                <a:latin typeface="Consolas" panose="020B0609020204030204" pitchFamily="49" charset="0"/>
              </a:rPr>
              <a:t>R</a:t>
            </a:r>
            <a:r>
              <a:rPr lang="en-US" altLang="zh-CN" sz="2800" b="0" i="0" dirty="0" err="1">
                <a:effectLst/>
                <a:latin typeface="Consolas" panose="020B0609020204030204" pitchFamily="49" charset="0"/>
              </a:rPr>
              <a:t>esult</a:t>
            </a:r>
            <a:r>
              <a:rPr lang="en-US" altLang="zh-CN" sz="2800" b="0" i="0" dirty="0">
                <a:effectLst/>
                <a:latin typeface="Consolas" panose="020B0609020204030204" pitchFamily="49" charset="0"/>
              </a:rPr>
              <a:t>:</a:t>
            </a:r>
            <a:endParaRPr lang="en-AU" sz="2800" b="0" i="0" dirty="0">
              <a:effectLst/>
              <a:latin typeface="Consolas" panose="020B0609020204030204" pitchFamily="49" charset="0"/>
            </a:endParaRPr>
          </a:p>
          <a:p>
            <a:r>
              <a:rPr lang="en-AU" dirty="0"/>
              <a:t>Watershed mean </a:t>
            </a:r>
            <a:r>
              <a:rPr lang="en-AU" dirty="0" err="1"/>
              <a:t>IoU</a:t>
            </a:r>
            <a:r>
              <a:rPr lang="en-AU" dirty="0"/>
              <a:t>(RGB): 0.0155,time: 12.39s</a:t>
            </a:r>
          </a:p>
          <a:p>
            <a:r>
              <a:rPr lang="en-AU" dirty="0"/>
              <a:t>Watershed mean </a:t>
            </a:r>
            <a:r>
              <a:rPr lang="en-AU" dirty="0" err="1"/>
              <a:t>IoU</a:t>
            </a:r>
            <a:r>
              <a:rPr lang="en-AU" dirty="0"/>
              <a:t>(NRG): 0.0097, time: 4.52s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443E5FF-0FF4-C9F3-E3A8-429A21600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97" y="3847768"/>
            <a:ext cx="5006738" cy="16717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C6BC7BE-49D8-F264-58FF-03656864B0E3}"/>
              </a:ext>
            </a:extLst>
          </p:cNvPr>
          <p:cNvSpPr txBox="1"/>
          <p:nvPr/>
        </p:nvSpPr>
        <p:spPr>
          <a:xfrm>
            <a:off x="2128094" y="5538589"/>
            <a:ext cx="205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Watershed</a:t>
            </a:r>
            <a:r>
              <a:rPr lang="en-AU" altLang="zh-CN" b="1" i="1" dirty="0"/>
              <a:t>(RGB)</a:t>
            </a:r>
            <a:endParaRPr lang="en-AU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5725A2-D50E-E73C-B5AC-3CC4A03C1DB1}"/>
              </a:ext>
            </a:extLst>
          </p:cNvPr>
          <p:cNvSpPr txBox="1"/>
          <p:nvPr/>
        </p:nvSpPr>
        <p:spPr>
          <a:xfrm>
            <a:off x="8125848" y="5538589"/>
            <a:ext cx="205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Watershed</a:t>
            </a:r>
            <a:r>
              <a:rPr lang="en-AU" altLang="zh-CN" b="1" i="1" dirty="0"/>
              <a:t>(NRG)</a:t>
            </a:r>
            <a:endParaRPr lang="en-AU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8BD0C1-861B-0977-6939-DDBCA4F3EEFC}"/>
              </a:ext>
            </a:extLst>
          </p:cNvPr>
          <p:cNvSpPr txBox="1"/>
          <p:nvPr/>
        </p:nvSpPr>
        <p:spPr>
          <a:xfrm>
            <a:off x="6651097" y="2709549"/>
            <a:ext cx="4853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algorithm tends to over-segment in complex natural scenes like forests due to high texture and noise, producing many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320140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CFD9A-31B7-B19E-56CD-8477E0D5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A40D-6C73-179E-8739-EB10431B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M</a:t>
            </a:r>
            <a:r>
              <a:rPr lang="en-US" altLang="zh-CN" dirty="0" err="1"/>
              <a:t>odel</a:t>
            </a:r>
            <a:r>
              <a:rPr lang="en-US" altLang="zh-CN" dirty="0"/>
              <a:t> introduction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79043-4129-66B3-6188-9B5611D38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</a:t>
            </a:r>
            <a:r>
              <a:rPr lang="en-US" altLang="zh-CN" b="1" i="1" dirty="0" err="1"/>
              <a:t>MeanShift</a:t>
            </a:r>
            <a:r>
              <a:rPr lang="en-US" altLang="zh-CN" b="1" i="1" dirty="0"/>
              <a:t> Clustering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B1222-1E63-8DF3-5360-D1A9702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D6A8B-B5C3-4437-A9DE-A8C2149171D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FA836-F797-41E6-1EFA-B6BF479F2D11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Yichen Zhu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43E5B9-9AF2-2243-45EB-1DBA2D153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1521460"/>
            <a:ext cx="5655057" cy="40022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EB80328-95B2-04E6-D8E7-50C928AE83DB}"/>
              </a:ext>
            </a:extLst>
          </p:cNvPr>
          <p:cNvSpPr txBox="1"/>
          <p:nvPr/>
        </p:nvSpPr>
        <p:spPr>
          <a:xfrm>
            <a:off x="6582911" y="1521460"/>
            <a:ext cx="6100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0" i="0" dirty="0">
                <a:effectLst/>
                <a:latin typeface="Consolas" panose="020B0609020204030204" pitchFamily="49" charset="0"/>
              </a:rPr>
              <a:t>R</a:t>
            </a:r>
            <a:r>
              <a:rPr lang="en-US" altLang="zh-CN" sz="2800" b="0" i="0" dirty="0" err="1">
                <a:effectLst/>
                <a:latin typeface="Consolas" panose="020B0609020204030204" pitchFamily="49" charset="0"/>
              </a:rPr>
              <a:t>esult</a:t>
            </a:r>
            <a:r>
              <a:rPr lang="en-US" altLang="zh-CN" sz="2800" b="0" i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AU" dirty="0" err="1"/>
              <a:t>MeanShift</a:t>
            </a:r>
            <a:r>
              <a:rPr lang="en-AU" dirty="0"/>
              <a:t> mean </a:t>
            </a:r>
            <a:r>
              <a:rPr lang="en-AU" dirty="0" err="1"/>
              <a:t>IoU</a:t>
            </a:r>
            <a:r>
              <a:rPr lang="en-AU" dirty="0"/>
              <a:t>(RGB): 0.0286,time: 1360.40s</a:t>
            </a:r>
          </a:p>
          <a:p>
            <a:r>
              <a:rPr lang="en-AU" dirty="0" err="1"/>
              <a:t>MeanShift</a:t>
            </a:r>
            <a:r>
              <a:rPr lang="en-AU" dirty="0"/>
              <a:t> mean </a:t>
            </a:r>
            <a:r>
              <a:rPr lang="en-AU" dirty="0" err="1"/>
              <a:t>IoU</a:t>
            </a:r>
            <a:r>
              <a:rPr lang="en-AU" dirty="0"/>
              <a:t>(NRG): 0.0218, time: 1313.57s</a:t>
            </a:r>
            <a:endParaRPr lang="en-AU" dirty="0">
              <a:latin typeface="Consolas" panose="020B0609020204030204" pitchFamily="49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402919-5454-D8EA-7EE2-52560D3A6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911" y="3778898"/>
            <a:ext cx="5164329" cy="17448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53ECDCF-7092-907C-AE33-A8813EC49A34}"/>
              </a:ext>
            </a:extLst>
          </p:cNvPr>
          <p:cNvSpPr txBox="1"/>
          <p:nvPr/>
        </p:nvSpPr>
        <p:spPr>
          <a:xfrm>
            <a:off x="2128094" y="5538589"/>
            <a:ext cx="205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/>
              <a:t>MeanShift</a:t>
            </a:r>
            <a:r>
              <a:rPr lang="en-AU" altLang="zh-CN" b="1" i="1" dirty="0"/>
              <a:t>(RGB)</a:t>
            </a:r>
            <a:endParaRPr lang="en-AU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559BC88-3940-D966-00B3-3984F74FB3DF}"/>
              </a:ext>
            </a:extLst>
          </p:cNvPr>
          <p:cNvSpPr txBox="1"/>
          <p:nvPr/>
        </p:nvSpPr>
        <p:spPr>
          <a:xfrm>
            <a:off x="8261417" y="5539701"/>
            <a:ext cx="205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/>
              <a:t>MeanShift</a:t>
            </a:r>
            <a:r>
              <a:rPr lang="en-AU" altLang="zh-CN" b="1" i="1" dirty="0"/>
              <a:t>(NRG)</a:t>
            </a:r>
            <a:endParaRPr lang="en-AU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8F6131-A75B-5909-ADCE-9A161CF32285}"/>
              </a:ext>
            </a:extLst>
          </p:cNvPr>
          <p:cNvSpPr txBox="1"/>
          <p:nvPr/>
        </p:nvSpPr>
        <p:spPr>
          <a:xfrm>
            <a:off x="6582911" y="2753945"/>
            <a:ext cx="50523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</a:t>
            </a:r>
            <a:r>
              <a:rPr lang="en-US" altLang="zh-CN" dirty="0" err="1"/>
              <a:t>ame</a:t>
            </a:r>
            <a:r>
              <a:rPr lang="en-US" altLang="zh-CN" dirty="0"/>
              <a:t> as </a:t>
            </a:r>
            <a:r>
              <a:rPr lang="en-US" altLang="zh-CN" i="1" dirty="0"/>
              <a:t>Watershed, </a:t>
            </a:r>
            <a:r>
              <a:rPr lang="en-AU" altLang="zh-CN" i="1" dirty="0"/>
              <a:t>t</a:t>
            </a:r>
            <a:r>
              <a:rPr lang="en-AU" dirty="0"/>
              <a:t>he method tends to over-segment textured regions like forests, leading to many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2181225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1CF92-55DA-DD5C-710C-4C1CF1E59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43FD-8412-DB64-E4A7-2CCF0210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Method Introduction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E09CE-E9DA-91E4-854B-282F37A8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16372-7024-C4D3-382E-4CD86860048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8849BB-A1EB-F919-744B-971CCD5F8ABD}"/>
              </a:ext>
            </a:extLst>
          </p:cNvPr>
          <p:cNvSpPr txBox="1">
            <a:spLocks/>
          </p:cNvSpPr>
          <p:nvPr/>
        </p:nvSpPr>
        <p:spPr>
          <a:xfrm>
            <a:off x="231648" y="912963"/>
            <a:ext cx="6439608" cy="5380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i="1" dirty="0"/>
              <a:t>Deep learning methods:</a:t>
            </a:r>
          </a:p>
          <a:p>
            <a:pPr>
              <a:buFont typeface="Wingdings" pitchFamily="2" charset="77"/>
              <a:buChar char="Ø"/>
            </a:pPr>
            <a:r>
              <a:rPr lang="en-US" altLang="zh-CN" sz="2000" b="1" dirty="0"/>
              <a:t>DeepLabv3+ResNet-50</a:t>
            </a:r>
          </a:p>
          <a:p>
            <a:r>
              <a:rPr lang="en-US" altLang="zh-CN" sz="1700" dirty="0"/>
              <a:t>Empty convolution + ASPP module</a:t>
            </a:r>
          </a:p>
          <a:p>
            <a:r>
              <a:rPr lang="en-US" altLang="zh-CN" sz="1700" dirty="0"/>
              <a:t>Single-modal NRG: </a:t>
            </a:r>
            <a:r>
              <a:rPr lang="en-US" altLang="zh-CN" sz="1700" dirty="0" err="1"/>
              <a:t>mIoU</a:t>
            </a:r>
            <a:r>
              <a:rPr lang="en-US" altLang="zh-CN" sz="1700" dirty="0"/>
              <a:t> 0.2279</a:t>
            </a:r>
          </a:p>
          <a:p>
            <a:r>
              <a:rPr lang="en-US" altLang="zh-CN" sz="1700" dirty="0"/>
              <a:t>RGB + NRG multimodal fusion: </a:t>
            </a:r>
            <a:r>
              <a:rPr lang="en-US" altLang="zh-CN" sz="1700" dirty="0" err="1"/>
              <a:t>mIoU</a:t>
            </a:r>
            <a:r>
              <a:rPr lang="en-US" altLang="zh-CN" sz="1700" dirty="0"/>
              <a:t> 0.2542 (improvement of 11.5%)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1700" dirty="0"/>
          </a:p>
          <a:p>
            <a:pPr>
              <a:buFont typeface="Wingdings" pitchFamily="2" charset="77"/>
              <a:buChar char="Ø"/>
            </a:pPr>
            <a:r>
              <a:rPr lang="en-US" altLang="zh-CN" sz="1800" b="1" dirty="0"/>
              <a:t>U-Net/U-Net++</a:t>
            </a:r>
          </a:p>
          <a:p>
            <a:r>
              <a:rPr lang="en-US" altLang="zh-CN" sz="1700" dirty="0"/>
              <a:t>Encoder-Decoder architecture + Jumping Connections</a:t>
            </a:r>
          </a:p>
          <a:p>
            <a:r>
              <a:rPr lang="en-US" altLang="zh-CN" sz="1700" dirty="0"/>
              <a:t>U-Net (RGB): </a:t>
            </a:r>
            <a:r>
              <a:rPr lang="en-US" altLang="zh-CN" sz="1700" dirty="0" err="1"/>
              <a:t>mIoU</a:t>
            </a:r>
            <a:r>
              <a:rPr lang="en-US" altLang="zh-CN" sz="1700" dirty="0"/>
              <a:t> 0.3719</a:t>
            </a:r>
          </a:p>
          <a:p>
            <a:r>
              <a:rPr lang="nl-NL" altLang="zh-CN" sz="1700" dirty="0"/>
              <a:t>U-Net++ (Medium Enhancement): mIoU 0.4320 (Best)</a:t>
            </a:r>
            <a:endParaRPr lang="en-US" altLang="zh-CN" sz="1700" b="1" dirty="0"/>
          </a:p>
          <a:p>
            <a:pPr marL="0" indent="0">
              <a:buNone/>
            </a:pPr>
            <a:endParaRPr lang="en-US" altLang="zh-CN" sz="17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2F817B6-9159-2831-B91D-6CE34C45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56" y="681018"/>
            <a:ext cx="5118383" cy="19898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6153AE3-2962-972B-B44B-C853C0DE20CB}"/>
              </a:ext>
            </a:extLst>
          </p:cNvPr>
          <p:cNvSpPr txBox="1"/>
          <p:nvPr/>
        </p:nvSpPr>
        <p:spPr>
          <a:xfrm>
            <a:off x="8898813" y="5417292"/>
            <a:ext cx="372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U-Net</a:t>
            </a:r>
            <a:endParaRPr lang="zh-CN" alt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66FEEB0-4810-55EF-A2F1-DDAA54A7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09" y="3315951"/>
            <a:ext cx="3362102" cy="200202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6445206-FDCC-3CB8-2721-9BF886099DDD}"/>
              </a:ext>
            </a:extLst>
          </p:cNvPr>
          <p:cNvSpPr txBox="1"/>
          <p:nvPr/>
        </p:nvSpPr>
        <p:spPr>
          <a:xfrm>
            <a:off x="8666993" y="2878084"/>
            <a:ext cx="372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classifier</a:t>
            </a:r>
            <a:endParaRPr lang="zh-CN" alt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70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3923-E554-AA3D-BEE5-2A91D888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81A3-FDA3-449B-5F53-F6EA612D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altLang="zh-CN" dirty="0"/>
              <a:t>M</a:t>
            </a:r>
            <a:r>
              <a:rPr lang="en-US" altLang="zh-CN" dirty="0" err="1"/>
              <a:t>odel</a:t>
            </a:r>
            <a:r>
              <a:rPr lang="en-US" altLang="zh-CN" dirty="0"/>
              <a:t> introduction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A8CE-9A12-9488-E9F8-E5C544B2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Details here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32871-FB6D-9B04-940A-15D3403D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8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D6049-CB4D-9071-EA0F-C06B84114833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</p:spTree>
    <p:extLst>
      <p:ext uri="{BB962C8B-B14F-4D97-AF65-F5344CB8AC3E}">
        <p14:creationId xmlns:p14="http://schemas.microsoft.com/office/powerpoint/2010/main" val="291199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6E1B9-6A14-C2C9-22CD-D49A88FA2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6387-2B04-8B8E-0FDA-E7A65B0F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US" altLang="zh-CN" dirty="0"/>
              <a:t>Experimental Setup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D4A91-400B-61FF-C3B3-84E51EEB3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842296" cy="5129226"/>
          </a:xfrm>
        </p:spPr>
        <p:txBody>
          <a:bodyPr>
            <a:normAutofit/>
          </a:bodyPr>
          <a:lstStyle/>
          <a:p>
            <a:pPr>
              <a:buFont typeface="Wingdings" pitchFamily="2" charset="77"/>
              <a:buChar char="Ø"/>
            </a:pPr>
            <a:r>
              <a:rPr lang="en-US" altLang="zh-CN" sz="1800" b="1" i="1" dirty="0"/>
              <a:t>Data division: </a:t>
            </a:r>
          </a:p>
          <a:p>
            <a:r>
              <a:rPr lang="en-US" altLang="zh-CN" sz="1600" dirty="0"/>
              <a:t>80% for training(355 pieces), 20% for testing(89 pieces)</a:t>
            </a:r>
          </a:p>
          <a:p>
            <a:endParaRPr lang="en-US" altLang="zh-CN" sz="1800" b="1" dirty="0"/>
          </a:p>
          <a:p>
            <a:pPr>
              <a:buFont typeface="Wingdings" pitchFamily="2" charset="77"/>
              <a:buChar char="Ø"/>
            </a:pPr>
            <a:r>
              <a:rPr lang="en-US" altLang="zh-CN" sz="1800" b="1" i="1" dirty="0">
                <a:ea typeface="宋体" panose="02010600030101010101" pitchFamily="2" charset="-122"/>
              </a:rPr>
              <a:t>Comparison of Data Augmentation Strategies:</a:t>
            </a:r>
          </a:p>
          <a:p>
            <a:pPr marL="0" indent="0">
              <a:buNone/>
            </a:pPr>
            <a:r>
              <a:rPr lang="en-US" altLang="zh-CN" sz="1800" b="1" i="1" dirty="0">
                <a:ea typeface="宋体" panose="02010600030101010101" pitchFamily="2" charset="-122"/>
              </a:rPr>
              <a:t>Traditional method:</a:t>
            </a:r>
          </a:p>
          <a:p>
            <a:r>
              <a:rPr lang="en-US" altLang="zh-CN" sz="1600" dirty="0"/>
              <a:t>No data augmentation strategy</a:t>
            </a:r>
          </a:p>
          <a:p>
            <a:pPr marL="0" indent="0">
              <a:buNone/>
            </a:pPr>
            <a:r>
              <a:rPr lang="en-US" altLang="zh-CN" sz="1800" dirty="0"/>
              <a:t>• Data processing: </a:t>
            </a:r>
          </a:p>
          <a:p>
            <a:r>
              <a:rPr lang="en-US" altLang="zh-CN" sz="1600" dirty="0"/>
              <a:t>Watershed: BGR → LAB → CLAHE → BGR → Grayscale</a:t>
            </a:r>
          </a:p>
          <a:p>
            <a:r>
              <a:rPr lang="en-US" altLang="zh-CN" sz="1600" dirty="0"/>
              <a:t>Mean Shift: BGR → LAB → CLAHE → BGR → </a:t>
            </a:r>
            <a:r>
              <a:rPr lang="en-US" altLang="zh-CN" sz="1600" dirty="0" err="1"/>
              <a:t>Downsampling</a:t>
            </a:r>
            <a:r>
              <a:rPr lang="en-US" altLang="zh-CN" sz="1600" dirty="0"/>
              <a:t> → Grayscale</a:t>
            </a:r>
          </a:p>
          <a:p>
            <a:endParaRPr lang="en-US" altLang="zh-CN" sz="1600" b="1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1" i="1" dirty="0"/>
              <a:t>Deep learning methods:</a:t>
            </a:r>
          </a:p>
          <a:p>
            <a:r>
              <a:rPr lang="en-US" altLang="zh-CN" sz="1600" dirty="0"/>
              <a:t>Four enhancement strategies: None, Light, Medium, Strong</a:t>
            </a:r>
          </a:p>
          <a:p>
            <a:pPr marL="0" indent="0">
              <a:buNone/>
            </a:pPr>
            <a:r>
              <a:rPr lang="en-US" altLang="zh-CN" sz="1600" dirty="0"/>
              <a:t>    •  DeepLabv3+ResNet-50: It mentions training augmentation (rotation + color jittering)</a:t>
            </a:r>
          </a:p>
          <a:p>
            <a:pPr marL="0" indent="0">
              <a:buNone/>
            </a:pPr>
            <a:r>
              <a:rPr lang="en-US" altLang="zh-CN" sz="1600" dirty="0"/>
              <a:t>    • U-Net/U-Net++: Detailed tests were conducted on 4 enhancement strategies and the results were presented</a:t>
            </a:r>
          </a:p>
          <a:p>
            <a:pPr marL="0" indent="0">
              <a:buNone/>
            </a:pPr>
            <a:endParaRPr lang="en-US" altLang="zh-CN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86368-6A02-CE5E-452E-1A6E90F6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AA778-3C99-E9BF-E55A-355EC0B1281F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</a:p>
        </p:txBody>
      </p:sp>
    </p:spTree>
    <p:extLst>
      <p:ext uri="{BB962C8B-B14F-4D97-AF65-F5344CB8AC3E}">
        <p14:creationId xmlns:p14="http://schemas.microsoft.com/office/powerpoint/2010/main" val="13489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5775</TotalTime>
  <Words>992</Words>
  <Application>Microsoft Office PowerPoint</Application>
  <PresentationFormat>宽屏</PresentationFormat>
  <Paragraphs>272</Paragraphs>
  <Slides>18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宋体</vt:lpstr>
      <vt:lpstr>Arial</vt:lpstr>
      <vt:lpstr>Calibri</vt:lpstr>
      <vt:lpstr>Calibri Light</vt:lpstr>
      <vt:lpstr>Consolas</vt:lpstr>
      <vt:lpstr>Times New Roman</vt:lpstr>
      <vt:lpstr>Wingdings</vt:lpstr>
      <vt:lpstr>Office Theme</vt:lpstr>
      <vt:lpstr>PowerPoint 演示文稿</vt:lpstr>
      <vt:lpstr>Introduction</vt:lpstr>
      <vt:lpstr>Dataset Introduction</vt:lpstr>
      <vt:lpstr>Method Introduction</vt:lpstr>
      <vt:lpstr>Model introduction</vt:lpstr>
      <vt:lpstr>Model introduction</vt:lpstr>
      <vt:lpstr>Method Introduction</vt:lpstr>
      <vt:lpstr>Model introduction</vt:lpstr>
      <vt:lpstr>Experimental Setup</vt:lpstr>
      <vt:lpstr>Result comparison</vt:lpstr>
      <vt:lpstr>Result comparison</vt:lpstr>
      <vt:lpstr>Result comparison</vt:lpstr>
      <vt:lpstr>Result comparison</vt:lpstr>
      <vt:lpstr>Result comparison</vt:lpstr>
      <vt:lpstr>Discussion</vt:lpstr>
      <vt:lpstr>Discussion</vt:lpstr>
      <vt:lpstr>Future Work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Shisheng Zhang</dc:creator>
  <cp:lastModifiedBy>Yichen Zhu</cp:lastModifiedBy>
  <cp:revision>68</cp:revision>
  <dcterms:created xsi:type="dcterms:W3CDTF">2022-11-14T00:04:04Z</dcterms:created>
  <dcterms:modified xsi:type="dcterms:W3CDTF">2025-08-07T11:08:37Z</dcterms:modified>
</cp:coreProperties>
</file>